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6" r:id="rId4"/>
    <p:sldId id="294" r:id="rId5"/>
    <p:sldId id="280" r:id="rId6"/>
    <p:sldId id="282" r:id="rId7"/>
    <p:sldId id="281" r:id="rId8"/>
    <p:sldId id="279" r:id="rId9"/>
    <p:sldId id="283" r:id="rId10"/>
    <p:sldId id="292" r:id="rId11"/>
    <p:sldId id="293" r:id="rId12"/>
    <p:sldId id="285" r:id="rId13"/>
    <p:sldId id="291" r:id="rId14"/>
    <p:sldId id="287" r:id="rId15"/>
    <p:sldId id="289" r:id="rId16"/>
    <p:sldId id="274"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C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51AE-0674-4E6D-B84D-78F6005FC7FF}" v="8" dt="2019-06-24T07:29:06.93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8120" autoAdjust="0"/>
  </p:normalViewPr>
  <p:slideViewPr>
    <p:cSldViewPr>
      <p:cViewPr varScale="1">
        <p:scale>
          <a:sx n="101" d="100"/>
          <a:sy n="101" d="100"/>
        </p:scale>
        <p:origin x="954" y="11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 marty" userId="c6dea2f93d9c8e41" providerId="LiveId" clId="{21EC8B7D-159F-4248-8B9B-0E42B89E2BE8}"/>
    <pc:docChg chg="custSel addSld delSld modSld">
      <pc:chgData name="aysha marty" userId="c6dea2f93d9c8e41" providerId="LiveId" clId="{21EC8B7D-159F-4248-8B9B-0E42B89E2BE8}" dt="2019-06-24T06:58:41.734" v="15" actId="1076"/>
      <pc:docMkLst>
        <pc:docMk/>
      </pc:docMkLst>
      <pc:sldChg chg="addSp delSp modSp">
        <pc:chgData name="aysha marty" userId="c6dea2f93d9c8e41" providerId="LiveId" clId="{21EC8B7D-159F-4248-8B9B-0E42B89E2BE8}" dt="2019-06-24T06:58:41.734" v="15" actId="1076"/>
        <pc:sldMkLst>
          <pc:docMk/>
          <pc:sldMk cId="2952984633" sldId="276"/>
        </pc:sldMkLst>
        <pc:picChg chg="del">
          <ac:chgData name="aysha marty" userId="c6dea2f93d9c8e41" providerId="LiveId" clId="{21EC8B7D-159F-4248-8B9B-0E42B89E2BE8}" dt="2019-06-24T06:55:50.128" v="3" actId="478"/>
          <ac:picMkLst>
            <pc:docMk/>
            <pc:sldMk cId="2952984633" sldId="276"/>
            <ac:picMk id="6" creationId="{913BCE91-6997-4F7D-BB95-54B2B18EE2F2}"/>
          </ac:picMkLst>
        </pc:picChg>
        <pc:picChg chg="add mod">
          <ac:chgData name="aysha marty" userId="c6dea2f93d9c8e41" providerId="LiveId" clId="{21EC8B7D-159F-4248-8B9B-0E42B89E2BE8}" dt="2019-06-24T06:58:05.281" v="9" actId="1076"/>
          <ac:picMkLst>
            <pc:docMk/>
            <pc:sldMk cId="2952984633" sldId="276"/>
            <ac:picMk id="8" creationId="{9D85DD80-90C9-464A-867E-DD44A727F323}"/>
          </ac:picMkLst>
        </pc:picChg>
        <pc:picChg chg="add mod">
          <ac:chgData name="aysha marty" userId="c6dea2f93d9c8e41" providerId="LiveId" clId="{21EC8B7D-159F-4248-8B9B-0E42B89E2BE8}" dt="2019-06-24T06:58:41.734" v="15" actId="1076"/>
          <ac:picMkLst>
            <pc:docMk/>
            <pc:sldMk cId="2952984633" sldId="276"/>
            <ac:picMk id="9" creationId="{76F8B930-4FFB-463A-8B4F-95FEB8C6280A}"/>
          </ac:picMkLst>
        </pc:picChg>
        <pc:picChg chg="add mod">
          <ac:chgData name="aysha marty" userId="c6dea2f93d9c8e41" providerId="LiveId" clId="{21EC8B7D-159F-4248-8B9B-0E42B89E2BE8}" dt="2019-06-24T06:58:36.762" v="14" actId="1076"/>
          <ac:picMkLst>
            <pc:docMk/>
            <pc:sldMk cId="2952984633" sldId="276"/>
            <ac:picMk id="10" creationId="{D45A6CC0-8862-4110-8208-4E53C84B6CF0}"/>
          </ac:picMkLst>
        </pc:picChg>
      </pc:sldChg>
      <pc:sldChg chg="add del">
        <pc:chgData name="aysha marty" userId="c6dea2f93d9c8e41" providerId="LiveId" clId="{21EC8B7D-159F-4248-8B9B-0E42B89E2BE8}" dt="2019-06-24T06:55:44.145" v="1"/>
        <pc:sldMkLst>
          <pc:docMk/>
          <pc:sldMk cId="34281294" sldId="294"/>
        </pc:sldMkLst>
      </pc:sldChg>
      <pc:sldChg chg="add">
        <pc:chgData name="aysha marty" userId="c6dea2f93d9c8e41" providerId="LiveId" clId="{21EC8B7D-159F-4248-8B9B-0E42B89E2BE8}" dt="2019-06-24T06:55:46.024" v="2"/>
        <pc:sldMkLst>
          <pc:docMk/>
          <pc:sldMk cId="2475816264" sldId="294"/>
        </pc:sldMkLst>
      </pc:sldChg>
    </pc:docChg>
  </pc:docChgLst>
  <pc:docChgLst>
    <pc:chgData name="aysha marty" userId="c6dea2f93d9c8e41" providerId="LiveId" clId="{165851AE-0674-4E6D-B84D-78F6005FC7FF}"/>
    <pc:docChg chg="modSld sldOrd">
      <pc:chgData name="aysha marty" userId="c6dea2f93d9c8e41" providerId="LiveId" clId="{165851AE-0674-4E6D-B84D-78F6005FC7FF}" dt="2019-06-24T07:46:16.820" v="7" actId="20577"/>
      <pc:docMkLst>
        <pc:docMk/>
      </pc:docMkLst>
      <pc:sldChg chg="ord modNotesTx">
        <pc:chgData name="aysha marty" userId="c6dea2f93d9c8e41" providerId="LiveId" clId="{165851AE-0674-4E6D-B84D-78F6005FC7FF}" dt="2019-06-24T07:29:06.938" v="2"/>
        <pc:sldMkLst>
          <pc:docMk/>
          <pc:sldMk cId="2952984633" sldId="276"/>
        </pc:sldMkLst>
      </pc:sldChg>
      <pc:sldChg chg="modNotesTx">
        <pc:chgData name="aysha marty" userId="c6dea2f93d9c8e41" providerId="LiveId" clId="{165851AE-0674-4E6D-B84D-78F6005FC7FF}" dt="2019-06-24T07:40:09.529" v="6" actId="20577"/>
        <pc:sldMkLst>
          <pc:docMk/>
          <pc:sldMk cId="1556357508" sldId="279"/>
        </pc:sldMkLst>
      </pc:sldChg>
      <pc:sldChg chg="modNotesTx">
        <pc:chgData name="aysha marty" userId="c6dea2f93d9c8e41" providerId="LiveId" clId="{165851AE-0674-4E6D-B84D-78F6005FC7FF}" dt="2019-06-24T07:46:16.820" v="7" actId="20577"/>
        <pc:sldMkLst>
          <pc:docMk/>
          <pc:sldMk cId="4215416757" sldId="293"/>
        </pc:sldMkLst>
      </pc:sldChg>
      <pc:sldChg chg="modNotesTx">
        <pc:chgData name="aysha marty" userId="c6dea2f93d9c8e41" providerId="LiveId" clId="{165851AE-0674-4E6D-B84D-78F6005FC7FF}" dt="2019-06-24T07:32:35.562" v="5" actId="20577"/>
        <pc:sldMkLst>
          <pc:docMk/>
          <pc:sldMk cId="2475816264"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C22F1288-6AEF-4EE8-BEF7-3AB9A72174BE}">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0EE3F17C-6A67-46BC-83CE-13D2F8B7E336}" type="parTrans" cxnId="{AA9DF6E1-84F7-49EF-8ACD-7061C134F04B}">
      <dgm:prSet/>
      <dgm:spPr/>
      <dgm:t>
        <a:bodyPr/>
        <a:lstStyle/>
        <a:p>
          <a:endParaRPr lang="en-GB"/>
        </a:p>
      </dgm:t>
    </dgm:pt>
    <dgm:pt modelId="{FB8311DA-DA06-42E4-BED3-5F3B2110A083}" type="sibTrans" cxnId="{AA9DF6E1-84F7-49EF-8ACD-7061C134F0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2A452DB3-87C0-4AB4-8F7B-0A94F00B7B67}" type="pres">
      <dgm:prSet presAssocID="{C22F1288-6AEF-4EE8-BEF7-3AB9A72174BE}" presName="node" presStyleLbl="node1" presStyleIdx="6" presStyleCnt="8">
        <dgm:presLayoutVars>
          <dgm:bulletEnabled val="1"/>
        </dgm:presLayoutVars>
      </dgm:prSet>
      <dgm:spPr/>
      <dgm:t>
        <a:bodyPr/>
        <a:lstStyle/>
        <a:p>
          <a:endParaRPr lang="en-US"/>
        </a:p>
      </dgm:t>
    </dgm:pt>
    <dgm:pt modelId="{3675ECCC-3070-4B27-88CC-CC5301119965}" type="pres">
      <dgm:prSet presAssocID="{FB8311DA-DA06-42E4-BED3-5F3B2110A083}" presName="sibTrans" presStyleLbl="sibTrans2D1" presStyleIdx="6" presStyleCnt="7"/>
      <dgm:spPr/>
      <dgm:t>
        <a:bodyPr/>
        <a:lstStyle/>
        <a:p>
          <a:endParaRPr lang="en-US"/>
        </a:p>
      </dgm:t>
    </dgm:pt>
    <dgm:pt modelId="{A4216392-D049-4AE3-8456-39417578B7E4}" type="pres">
      <dgm:prSet presAssocID="{FB8311DA-DA06-42E4-BED3-5F3B2110A083}"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3C48AC9F-4798-4670-AA45-E06827BEA4D8}" type="presOf" srcId="{FB8311DA-DA06-42E4-BED3-5F3B2110A083}" destId="{3675ECCC-3070-4B27-88CC-CC5301119965}"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7948045C-ABC6-4E8B-A427-58A860AC3812}" type="presOf" srcId="{FB8311DA-DA06-42E4-BED3-5F3B2110A083}" destId="{A4216392-D049-4AE3-8456-39417578B7E4}"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AA9DF6E1-84F7-49EF-8ACD-7061C134F04B}" srcId="{8076B1D2-9A6B-4556-81E1-CDB9DBCAFC02}" destId="{C22F1288-6AEF-4EE8-BEF7-3AB9A72174BE}" srcOrd="6" destOrd="0" parTransId="{0EE3F17C-6A67-46BC-83CE-13D2F8B7E336}" sibTransId="{FB8311DA-DA06-42E4-BED3-5F3B2110A083}"/>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E1AD9D28-F148-433C-8B2E-B0BCF9B88B1C}" type="presOf" srcId="{C22F1288-6AEF-4EE8-BEF7-3AB9A72174BE}" destId="{2A452DB3-87C0-4AB4-8F7B-0A94F00B7B67}" srcOrd="0"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45657F6C-F0FE-480D-9602-DF41E24242EB}" type="presParOf" srcId="{F182E7C7-BE8D-43B4-BD2E-E441F11B0EC9}" destId="{2A452DB3-87C0-4AB4-8F7B-0A94F00B7B67}" srcOrd="12" destOrd="0" presId="urn:microsoft.com/office/officeart/2005/8/layout/process1"/>
    <dgm:cxn modelId="{9367CEB8-F50A-497E-80D0-3EBECA7CB72F}" type="presParOf" srcId="{F182E7C7-BE8D-43B4-BD2E-E441F11B0EC9}" destId="{3675ECCC-3070-4B27-88CC-CC5301119965}" srcOrd="13" destOrd="0" presId="urn:microsoft.com/office/officeart/2005/8/layout/process1"/>
    <dgm:cxn modelId="{14597C2A-6178-41A6-8855-52AB63B646B1}" type="presParOf" srcId="{3675ECCC-3070-4B27-88CC-CC5301119965}" destId="{A4216392-D049-4AE3-8456-39417578B7E4}"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2A452DB3-87C0-4AB4-8F7B-0A94F00B7B67}">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3675ECCC-3070-4B27-88CC-CC5301119965}">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EF7FDDF-5D89-45E9-948E-53EEC08DB5F4}" type="datetimeFigureOut">
              <a:rPr lang="en-GB" smtClean="0"/>
              <a:t>24/06/2019</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06DC717-34FB-4471-8287-13DFD511122E}" type="slidenum">
              <a:rPr lang="en-GB" smtClean="0"/>
              <a:t>‹#›</a:t>
            </a:fld>
            <a:endParaRPr lang="en-GB"/>
          </a:p>
        </p:txBody>
      </p:sp>
    </p:spTree>
    <p:extLst>
      <p:ext uri="{BB962C8B-B14F-4D97-AF65-F5344CB8AC3E}">
        <p14:creationId xmlns:p14="http://schemas.microsoft.com/office/powerpoint/2010/main" val="1438424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brief was to create a full stack application, utilising all the technologies we’ve learned here at QA. The application should allow the user to manipulate two tables with the full ability to create, read, update and delete objects within those tables.</a:t>
            </a:r>
          </a:p>
        </p:txBody>
      </p:sp>
      <p:sp>
        <p:nvSpPr>
          <p:cNvPr id="4" name="Slide Number Placeholder 3"/>
          <p:cNvSpPr>
            <a:spLocks noGrp="1"/>
          </p:cNvSpPr>
          <p:nvPr>
            <p:ph type="sldNum" sz="quarter" idx="5"/>
          </p:nvPr>
        </p:nvSpPr>
        <p:spPr/>
        <p:txBody>
          <a:bodyPr/>
          <a:lstStyle/>
          <a:p>
            <a:fld id="{906DC717-34FB-4471-8287-13DFD511122E}" type="slidenum">
              <a:rPr lang="en-GB" smtClean="0"/>
              <a:t>2</a:t>
            </a:fld>
            <a:endParaRPr lang="en-GB"/>
          </a:p>
        </p:txBody>
      </p:sp>
    </p:spTree>
    <p:extLst>
      <p:ext uri="{BB962C8B-B14F-4D97-AF65-F5344CB8AC3E}">
        <p14:creationId xmlns:p14="http://schemas.microsoft.com/office/powerpoint/2010/main" val="53050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press the ‘more details’ button, it triggers a Modal box to appear, and there’s a bootstrap card which I learned to make during front end week – the idea for the modal box was definitely inspired by one of the group presentations that week that had a table appear as a popup like that</a:t>
            </a:r>
            <a:r>
              <a:rPr lang="en-GB" dirty="0">
                <a:sym typeface="Wingdings" panose="05000000000000000000" pitchFamily="2" charset="2"/>
              </a:rPr>
              <a:t> I probably wouldn’t have found out about modal </a:t>
            </a:r>
            <a:r>
              <a:rPr lang="en-GB">
                <a:sym typeface="Wingdings" panose="05000000000000000000" pitchFamily="2" charset="2"/>
              </a:rPr>
              <a:t>boxes otherwise</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06DC717-34FB-4471-8287-13DFD511122E}" type="slidenum">
              <a:rPr lang="en-GB" smtClean="0"/>
              <a:t>11</a:t>
            </a:fld>
            <a:endParaRPr lang="en-GB"/>
          </a:p>
        </p:txBody>
      </p:sp>
    </p:spTree>
    <p:extLst>
      <p:ext uri="{BB962C8B-B14F-4D97-AF65-F5344CB8AC3E}">
        <p14:creationId xmlns:p14="http://schemas.microsoft.com/office/powerpoint/2010/main" val="4249751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12</a:t>
            </a:fld>
            <a:endParaRPr lang="en-GB"/>
          </a:p>
        </p:txBody>
      </p:sp>
    </p:spTree>
    <p:extLst>
      <p:ext uri="{BB962C8B-B14F-4D97-AF65-F5344CB8AC3E}">
        <p14:creationId xmlns:p14="http://schemas.microsoft.com/office/powerpoint/2010/main" val="51615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3</a:t>
            </a:fld>
            <a:endParaRPr lang="en-GB"/>
          </a:p>
        </p:txBody>
      </p:sp>
    </p:spTree>
    <p:extLst>
      <p:ext uri="{BB962C8B-B14F-4D97-AF65-F5344CB8AC3E}">
        <p14:creationId xmlns:p14="http://schemas.microsoft.com/office/powerpoint/2010/main" val="205277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initial Entity Relationship Diagram that I set out with. I colour coded it based on the importance of the feature, and so the order in which I would build the application’s functionality. Green being, must have, yellow being should have, and orange being could have</a:t>
            </a:r>
          </a:p>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4</a:t>
            </a:fld>
            <a:endParaRPr lang="en-GB"/>
          </a:p>
        </p:txBody>
      </p:sp>
    </p:spTree>
    <p:extLst>
      <p:ext uri="{BB962C8B-B14F-4D97-AF65-F5344CB8AC3E}">
        <p14:creationId xmlns:p14="http://schemas.microsoft.com/office/powerpoint/2010/main" val="339350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end, I only managed to build phase one, and I actually ended up changing the focus of the application. I initially decided that first many-to-many would be poses and health benefits, so that you could generate a routine based on whether you wanted to work on flexibility, strength or relaxation – that sort of thing. When we started designing these, we had only just begun learning java, so had no real way of visualising how it would look or be interacted with. By the time I had built the first entity, which was poses, I had a better idea of what I wanted, and decided it would be better to create a routine entity, that would have a many to many relationship with poses.</a:t>
            </a:r>
          </a:p>
        </p:txBody>
      </p:sp>
      <p:sp>
        <p:nvSpPr>
          <p:cNvPr id="4" name="Slide Number Placeholder 3"/>
          <p:cNvSpPr>
            <a:spLocks noGrp="1"/>
          </p:cNvSpPr>
          <p:nvPr>
            <p:ph type="sldNum" sz="quarter" idx="5"/>
          </p:nvPr>
        </p:nvSpPr>
        <p:spPr/>
        <p:txBody>
          <a:bodyPr/>
          <a:lstStyle/>
          <a:p>
            <a:fld id="{906DC717-34FB-4471-8287-13DFD511122E}" type="slidenum">
              <a:rPr lang="en-GB" smtClean="0"/>
              <a:t>5</a:t>
            </a:fld>
            <a:endParaRPr lang="en-GB"/>
          </a:p>
        </p:txBody>
      </p:sp>
    </p:spTree>
    <p:extLst>
      <p:ext uri="{BB962C8B-B14F-4D97-AF65-F5344CB8AC3E}">
        <p14:creationId xmlns:p14="http://schemas.microsoft.com/office/powerpoint/2010/main" val="400580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4 was </a:t>
            </a:r>
            <a:r>
              <a:rPr lang="en-GB" dirty="0" err="1"/>
              <a:t>api</a:t>
            </a:r>
            <a:r>
              <a:rPr lang="en-GB" dirty="0"/>
              <a:t> development week – it was really cool to see everything come together that week and create this sort of living entity of a system. I left the many to many relationship until the end to put together </a:t>
            </a:r>
            <a:r>
              <a:rPr lang="en-GB" dirty="0">
                <a:sym typeface="Wingdings" panose="05000000000000000000" pitchFamily="2" charset="2"/>
              </a:rPr>
              <a:t> I wanted to make sure I had two tables working and accessible in the front end first  so I ended up commenting out all the code that required many to many  which at this point was only the routine Class’ </a:t>
            </a:r>
            <a:r>
              <a:rPr lang="en-GB" dirty="0" err="1">
                <a:sym typeface="Wingdings" panose="05000000000000000000" pitchFamily="2" charset="2"/>
              </a:rPr>
              <a:t>poseSet</a:t>
            </a:r>
            <a:r>
              <a:rPr lang="en-GB" dirty="0">
                <a:sym typeface="Wingdings" panose="05000000000000000000" pitchFamily="2" charset="2"/>
              </a:rPr>
              <a:t> attribute  which would be the collection of poses that would make up the routine.</a:t>
            </a:r>
            <a:endParaRPr lang="en-GB" dirty="0"/>
          </a:p>
          <a:p>
            <a:r>
              <a:rPr lang="en-GB" dirty="0"/>
              <a:t>I have tried to adhere to the SOLID principles wherever possible </a:t>
            </a:r>
            <a:r>
              <a:rPr lang="en-GB" dirty="0">
                <a:sym typeface="Wingdings" panose="05000000000000000000" pitchFamily="2" charset="2"/>
              </a:rPr>
              <a:t>  I make use of abstractions where possible with my interfaces, attributes are private, accessible only with getters and setters, the responsibility of each class is minimised</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6</a:t>
            </a:fld>
            <a:endParaRPr lang="en-GB"/>
          </a:p>
        </p:txBody>
      </p:sp>
    </p:spTree>
    <p:extLst>
      <p:ext uri="{BB962C8B-B14F-4D97-AF65-F5344CB8AC3E}">
        <p14:creationId xmlns:p14="http://schemas.microsoft.com/office/powerpoint/2010/main" val="10345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is context dependent, and the brief asked for 80 test coverage which I achieved.</a:t>
            </a:r>
          </a:p>
          <a:p>
            <a:r>
              <a:rPr lang="en-GB" dirty="0"/>
              <a:t>I would have liked to get some selenium tests done to cover the front end; however I was having some issues over the weekend configuring it on my machine. At the moment the selenium tests I’ve written are @ignored, which probably isn’t great practice, but I’ve got one ready to go once I can get it working at least. </a:t>
            </a:r>
          </a:p>
        </p:txBody>
      </p:sp>
      <p:sp>
        <p:nvSpPr>
          <p:cNvPr id="4" name="Slide Number Placeholder 3"/>
          <p:cNvSpPr>
            <a:spLocks noGrp="1"/>
          </p:cNvSpPr>
          <p:nvPr>
            <p:ph type="sldNum" sz="quarter" idx="5"/>
          </p:nvPr>
        </p:nvSpPr>
        <p:spPr/>
        <p:txBody>
          <a:bodyPr/>
          <a:lstStyle/>
          <a:p>
            <a:fld id="{906DC717-34FB-4471-8287-13DFD511122E}" type="slidenum">
              <a:rPr lang="en-GB" smtClean="0"/>
              <a:t>7</a:t>
            </a:fld>
            <a:endParaRPr lang="en-GB"/>
          </a:p>
        </p:txBody>
      </p:sp>
    </p:spTree>
    <p:extLst>
      <p:ext uri="{BB962C8B-B14F-4D97-AF65-F5344CB8AC3E}">
        <p14:creationId xmlns:p14="http://schemas.microsoft.com/office/powerpoint/2010/main" val="63874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covered static testing in week 3, using </a:t>
            </a:r>
            <a:r>
              <a:rPr lang="en-GB" dirty="0" err="1"/>
              <a:t>sonarLint</a:t>
            </a:r>
            <a:r>
              <a:rPr lang="en-GB" dirty="0"/>
              <a:t>, and had been taking screenshots of the bar at the bottom each refactoring period, but now we have access to SonarQube with our VM instances, I thought screenshotting that would give a better summary of my code health. I had to work on some duplications of code in my HTML – it didn’t like me repeating the navbar, so I ended up building it in a JavaScript file which was run on each of my pages. The 9 code smells that remain are things like wanting me to create constructors for my constants classes which I didn’t think was necessary, and it didn’t like some of my JS variable names </a:t>
            </a:r>
            <a:r>
              <a:rPr lang="en-GB" dirty="0">
                <a:sym typeface="Wingdings" panose="05000000000000000000" pitchFamily="2" charset="2"/>
              </a:rPr>
              <a:t> I used ‘</a:t>
            </a:r>
            <a:r>
              <a:rPr lang="en-GB" dirty="0" err="1">
                <a:sym typeface="Wingdings" panose="05000000000000000000" pitchFamily="2" charset="2"/>
              </a:rPr>
              <a:t>i</a:t>
            </a:r>
            <a:r>
              <a:rPr lang="en-GB" dirty="0">
                <a:sym typeface="Wingdings" panose="05000000000000000000" pitchFamily="2" charset="2"/>
              </a:rPr>
              <a:t>’ to iterate through my </a:t>
            </a:r>
            <a:r>
              <a:rPr lang="en-GB" dirty="0" err="1">
                <a:sym typeface="Wingdings" panose="05000000000000000000" pitchFamily="2" charset="2"/>
              </a:rPr>
              <a:t>javascript</a:t>
            </a:r>
            <a:r>
              <a:rPr lang="en-GB" dirty="0">
                <a:sym typeface="Wingdings" panose="05000000000000000000" pitchFamily="2" charset="2"/>
              </a:rPr>
              <a:t> objects a few times. Which in a future sprint I would probably refactor, as I appreciate the confusion that could cause when scaling up. It is also a bit angry at my ignored selenium test which again, I would hope to manage in the next sprint</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8</a:t>
            </a:fld>
            <a:endParaRPr lang="en-GB"/>
          </a:p>
        </p:txBody>
      </p:sp>
    </p:spTree>
    <p:extLst>
      <p:ext uri="{BB962C8B-B14F-4D97-AF65-F5344CB8AC3E}">
        <p14:creationId xmlns:p14="http://schemas.microsoft.com/office/powerpoint/2010/main" val="333962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Wireframes</a:t>
            </a:r>
          </a:p>
        </p:txBody>
      </p:sp>
      <p:sp>
        <p:nvSpPr>
          <p:cNvPr id="4" name="Slide Number Placeholder 3"/>
          <p:cNvSpPr>
            <a:spLocks noGrp="1"/>
          </p:cNvSpPr>
          <p:nvPr>
            <p:ph type="sldNum" sz="quarter" idx="5"/>
          </p:nvPr>
        </p:nvSpPr>
        <p:spPr/>
        <p:txBody>
          <a:bodyPr/>
          <a:lstStyle/>
          <a:p>
            <a:fld id="{906DC717-34FB-4471-8287-13DFD511122E}" type="slidenum">
              <a:rPr lang="en-GB" smtClean="0"/>
              <a:t>9</a:t>
            </a:fld>
            <a:endParaRPr lang="en-GB"/>
          </a:p>
        </p:txBody>
      </p:sp>
    </p:spTree>
    <p:extLst>
      <p:ext uri="{BB962C8B-B14F-4D97-AF65-F5344CB8AC3E}">
        <p14:creationId xmlns:p14="http://schemas.microsoft.com/office/powerpoint/2010/main" val="303412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it actually looks like </a:t>
            </a:r>
          </a:p>
        </p:txBody>
      </p:sp>
      <p:sp>
        <p:nvSpPr>
          <p:cNvPr id="4" name="Slide Number Placeholder 3"/>
          <p:cNvSpPr>
            <a:spLocks noGrp="1"/>
          </p:cNvSpPr>
          <p:nvPr>
            <p:ph type="sldNum" sz="quarter" idx="5"/>
          </p:nvPr>
        </p:nvSpPr>
        <p:spPr/>
        <p:txBody>
          <a:bodyPr/>
          <a:lstStyle/>
          <a:p>
            <a:fld id="{906DC717-34FB-4471-8287-13DFD511122E}" type="slidenum">
              <a:rPr lang="en-GB" smtClean="0"/>
              <a:t>10</a:t>
            </a:fld>
            <a:endParaRPr lang="en-GB"/>
          </a:p>
        </p:txBody>
      </p:sp>
    </p:spTree>
    <p:extLst>
      <p:ext uri="{BB962C8B-B14F-4D97-AF65-F5344CB8AC3E}">
        <p14:creationId xmlns:p14="http://schemas.microsoft.com/office/powerpoint/2010/main" val="60229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sz="half" idx="2"/>
          </p:nvPr>
        </p:nvSpPr>
        <p:spPr>
          <a:xfrm>
            <a:off x="1072146" y="1434045"/>
            <a:ext cx="4401820" cy="3567429"/>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4" name="Holder 4"/>
          <p:cNvSpPr>
            <a:spLocks noGrp="1"/>
          </p:cNvSpPr>
          <p:nvPr>
            <p:ph sz="half" idx="3"/>
          </p:nvPr>
        </p:nvSpPr>
        <p:spPr>
          <a:xfrm>
            <a:off x="6836791" y="1434045"/>
            <a:ext cx="4151629" cy="3914775"/>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7" name="Holder 7"/>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158" y="2878937"/>
            <a:ext cx="165100" cy="395605"/>
          </a:xfrm>
          <a:custGeom>
            <a:avLst/>
            <a:gdLst/>
            <a:ahLst/>
            <a:cxnLst/>
            <a:rect l="l" t="t" r="r" b="b"/>
            <a:pathLst>
              <a:path w="165100" h="395604">
                <a:moveTo>
                  <a:pt x="0" y="0"/>
                </a:moveTo>
                <a:lnTo>
                  <a:pt x="164744" y="0"/>
                </a:lnTo>
                <a:lnTo>
                  <a:pt x="164744" y="395287"/>
                </a:lnTo>
                <a:lnTo>
                  <a:pt x="0" y="395287"/>
                </a:lnTo>
                <a:lnTo>
                  <a:pt x="0" y="0"/>
                </a:lnTo>
                <a:close/>
              </a:path>
            </a:pathLst>
          </a:custGeom>
          <a:solidFill>
            <a:srgbClr val="FC4E02"/>
          </a:solidFill>
        </p:spPr>
        <p:txBody>
          <a:bodyPr wrap="square" lIns="0" tIns="0" rIns="0" bIns="0" rtlCol="0"/>
          <a:lstStyle/>
          <a:p>
            <a:endParaRPr/>
          </a:p>
        </p:txBody>
      </p:sp>
      <p:sp>
        <p:nvSpPr>
          <p:cNvPr id="17" name="bk object 17"/>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5" name="Holder 5"/>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5942965"/>
          </a:xfrm>
          <a:custGeom>
            <a:avLst/>
            <a:gdLst/>
            <a:ahLst/>
            <a:cxnLst/>
            <a:rect l="l" t="t" r="r" b="b"/>
            <a:pathLst>
              <a:path w="12192000" h="5942965">
                <a:moveTo>
                  <a:pt x="0" y="5942952"/>
                </a:moveTo>
                <a:lnTo>
                  <a:pt x="12192000" y="5942952"/>
                </a:lnTo>
                <a:lnTo>
                  <a:pt x="12192000" y="0"/>
                </a:lnTo>
                <a:lnTo>
                  <a:pt x="0" y="0"/>
                </a:lnTo>
                <a:lnTo>
                  <a:pt x="0" y="5942952"/>
                </a:lnTo>
                <a:close/>
              </a:path>
            </a:pathLst>
          </a:custGeom>
          <a:solidFill>
            <a:srgbClr val="3D414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4" name="Holder 4"/>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80968" y="6246850"/>
            <a:ext cx="1295044" cy="306349"/>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18" name="bk object 18"/>
          <p:cNvSpPr/>
          <p:nvPr/>
        </p:nvSpPr>
        <p:spPr>
          <a:xfrm>
            <a:off x="914158" y="455701"/>
            <a:ext cx="165100" cy="349250"/>
          </a:xfrm>
          <a:custGeom>
            <a:avLst/>
            <a:gdLst/>
            <a:ahLst/>
            <a:cxnLst/>
            <a:rect l="l" t="t" r="r" b="b"/>
            <a:pathLst>
              <a:path w="165100" h="349250">
                <a:moveTo>
                  <a:pt x="0" y="0"/>
                </a:moveTo>
                <a:lnTo>
                  <a:pt x="164744" y="0"/>
                </a:lnTo>
                <a:lnTo>
                  <a:pt x="164744" y="349173"/>
                </a:lnTo>
                <a:lnTo>
                  <a:pt x="0" y="349173"/>
                </a:lnTo>
                <a:lnTo>
                  <a:pt x="0" y="0"/>
                </a:lnTo>
                <a:close/>
              </a:path>
            </a:pathLst>
          </a:custGeom>
          <a:solidFill>
            <a:srgbClr val="FC4C02"/>
          </a:solidFill>
        </p:spPr>
        <p:txBody>
          <a:bodyPr wrap="square" lIns="0" tIns="0" rIns="0" bIns="0" rtlCol="0"/>
          <a:lstStyle/>
          <a:p>
            <a:endParaRPr/>
          </a:p>
        </p:txBody>
      </p:sp>
      <p:sp>
        <p:nvSpPr>
          <p:cNvPr id="2" name="Holder 2"/>
          <p:cNvSpPr>
            <a:spLocks noGrp="1"/>
          </p:cNvSpPr>
          <p:nvPr>
            <p:ph type="title"/>
          </p:nvPr>
        </p:nvSpPr>
        <p:spPr>
          <a:xfrm>
            <a:off x="1224419" y="2723172"/>
            <a:ext cx="9743160" cy="665479"/>
          </a:xfrm>
          <a:prstGeom prst="rect">
            <a:avLst/>
          </a:prstGeom>
        </p:spPr>
        <p:txBody>
          <a:bodyPr wrap="square" lIns="0" tIns="0" rIns="0" bIns="0">
            <a:spAutoFit/>
          </a:bodyPr>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a:xfrm>
            <a:off x="1183246" y="1651723"/>
            <a:ext cx="9825507" cy="3248660"/>
          </a:xfrm>
          <a:prstGeom prst="rect">
            <a:avLst/>
          </a:prstGeom>
        </p:spPr>
        <p:txBody>
          <a:bodyPr wrap="square" lIns="0" tIns="0" rIns="0" bIns="0">
            <a:spAutoFit/>
          </a:bodyPr>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a:xfrm>
            <a:off x="697495" y="6350997"/>
            <a:ext cx="2647315" cy="393065"/>
          </a:xfrm>
          <a:prstGeom prst="rect">
            <a:avLst/>
          </a:prstGeom>
        </p:spPr>
        <p:txBody>
          <a:bodyPr wrap="square" lIns="0" tIns="0" rIns="0" bIns="0">
            <a:spAutoFit/>
          </a:bodyPr>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5.jp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png"/><Relationship Id="rId4" Type="http://schemas.openxmlformats.org/officeDocument/2006/relationships/diagramLayout" Target="../diagrams/layout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jp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png"/><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2.png"/><Relationship Id="rId9"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Solo Project: Personal Yoga Application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1018227"/>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NSA Week 7</a:t>
            </a:r>
          </a:p>
          <a:p>
            <a:pPr marL="12700">
              <a:lnSpc>
                <a:spcPct val="100000"/>
              </a:lnSpc>
              <a:spcBef>
                <a:spcPts val="100"/>
              </a:spcBef>
            </a:pPr>
            <a:endParaRPr sz="2250" dirty="0">
              <a:latin typeface="Times New Roman"/>
              <a:cs typeface="Times New Roman"/>
            </a:endParaRPr>
          </a:p>
          <a:p>
            <a:pPr marL="26034">
              <a:lnSpc>
                <a:spcPct val="100000"/>
              </a:lnSpc>
            </a:pPr>
            <a:r>
              <a:rPr lang="en-GB" b="1" spc="-5" dirty="0">
                <a:solidFill>
                  <a:srgbClr val="FC4C02"/>
                </a:solidFill>
                <a:latin typeface="Tahoma"/>
                <a:cs typeface="Tahoma"/>
              </a:rPr>
              <a:t>Aysha Marty</a:t>
            </a:r>
            <a:endParaRPr sz="1600" dirty="0">
              <a:latin typeface="Tahoma"/>
              <a:cs typeface="Tahoma"/>
            </a:endParaRPr>
          </a:p>
        </p:txBody>
      </p:sp>
      <p:graphicFrame>
        <p:nvGraphicFramePr>
          <p:cNvPr id="11" name="Diagram 10">
            <a:extLst>
              <a:ext uri="{FF2B5EF4-FFF2-40B4-BE49-F238E27FC236}">
                <a16:creationId xmlns:a16="http://schemas.microsoft.com/office/drawing/2014/main" id="{C6A3335A-BD99-45B7-85C1-1274ACB4FD60}"/>
              </a:ext>
            </a:extLst>
          </p:cNvPr>
          <p:cNvGraphicFramePr/>
          <p:nvPr>
            <p:extLst>
              <p:ext uri="{D42A27DB-BD31-4B8C-83A1-F6EECF244321}">
                <p14:modId xmlns:p14="http://schemas.microsoft.com/office/powerpoint/2010/main" val="399141973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10</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D40430A-8CDF-4885-A6A3-F00D8BCE25AF}"/>
              </a:ext>
            </a:extLst>
          </p:cNvPr>
          <p:cNvPicPr>
            <a:picLocks noChangeAspect="1"/>
          </p:cNvPicPr>
          <p:nvPr/>
        </p:nvPicPr>
        <p:blipFill rotWithShape="1">
          <a:blip r:embed="rId8"/>
          <a:srcRect b="1559"/>
          <a:stretch/>
        </p:blipFill>
        <p:spPr>
          <a:xfrm>
            <a:off x="2351425" y="1482271"/>
            <a:ext cx="7478375" cy="3893458"/>
          </a:xfrm>
          <a:prstGeom prst="rect">
            <a:avLst/>
          </a:prstGeom>
        </p:spPr>
      </p:pic>
    </p:spTree>
    <p:extLst>
      <p:ext uri="{BB962C8B-B14F-4D97-AF65-F5344CB8AC3E}">
        <p14:creationId xmlns:p14="http://schemas.microsoft.com/office/powerpoint/2010/main" val="39826512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FCD28AE-DEE7-4AA4-895C-0A4CB51E41B5}"/>
              </a:ext>
            </a:extLst>
          </p:cNvPr>
          <p:cNvPicPr>
            <a:picLocks noChangeAspect="1"/>
          </p:cNvPicPr>
          <p:nvPr/>
        </p:nvPicPr>
        <p:blipFill>
          <a:blip r:embed="rId8"/>
          <a:stretch>
            <a:fillRect/>
          </a:stretch>
        </p:blipFill>
        <p:spPr>
          <a:xfrm>
            <a:off x="2383485" y="1485900"/>
            <a:ext cx="7425030" cy="3886200"/>
          </a:xfrm>
          <a:prstGeom prst="rect">
            <a:avLst/>
          </a:prstGeom>
        </p:spPr>
      </p:pic>
    </p:spTree>
    <p:extLst>
      <p:ext uri="{BB962C8B-B14F-4D97-AF65-F5344CB8AC3E}">
        <p14:creationId xmlns:p14="http://schemas.microsoft.com/office/powerpoint/2010/main" val="421541675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12DB368-4F17-4450-9F48-66F404A22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59592"/>
            <a:ext cx="8686800" cy="4769456"/>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lvl="0" indent="-229870" algn="l" defTabSz="914400" rtl="0" eaLnBrk="1" fontAlgn="auto" latinLnBrk="0" hangingPunct="1">
              <a:lnSpc>
                <a:spcPct val="100000"/>
              </a:lnSpc>
              <a:spcBef>
                <a:spcPts val="105"/>
              </a:spcBef>
              <a:spcAft>
                <a:spcPts val="0"/>
              </a:spcAft>
              <a:buClrTx/>
              <a:buSzTx/>
              <a:buFontTx/>
              <a:buNone/>
              <a:tabLst/>
              <a:defRPr/>
            </a:pPr>
            <a:fld id="{81D60167-4931-47E6-BA6A-407CBD079E47}" type="slidenum">
              <a:rPr kumimoji="0" sz="1200" b="0" i="0" u="none" strike="noStrike" kern="1200" cap="none" spc="0" normalizeH="0" baseline="-6944" noProof="0" dirty="0">
                <a:ln>
                  <a:noFill/>
                </a:ln>
                <a:solidFill>
                  <a:srgbClr val="99A0A2"/>
                </a:solidFill>
                <a:effectLst/>
                <a:uLnTx/>
                <a:uFillTx/>
                <a:latin typeface="Tahoma"/>
                <a:ea typeface="+mn-ea"/>
                <a:cs typeface="Tahoma"/>
              </a:rPr>
              <a:pPr marL="254635" marR="5080" lvl="0" indent="-229870" algn="l" defTabSz="914400" rtl="0" eaLnBrk="1" fontAlgn="auto" latinLnBrk="0" hangingPunct="1">
                <a:lnSpc>
                  <a:spcPct val="100000"/>
                </a:lnSpc>
                <a:spcBef>
                  <a:spcPts val="105"/>
                </a:spcBef>
                <a:spcAft>
                  <a:spcPts val="0"/>
                </a:spcAft>
                <a:buClrTx/>
                <a:buSzTx/>
                <a:buFontTx/>
                <a:buNone/>
                <a:tabLst/>
                <a:defRPr/>
              </a:pPr>
              <a:t>12</a:t>
            </a:fld>
            <a:r>
              <a:rPr kumimoji="0" sz="1200" b="0" i="0" u="none" strike="noStrike" kern="1200" cap="none" spc="0" normalizeH="0" baseline="-6944" noProof="0" dirty="0">
                <a:ln>
                  <a:noFill/>
                </a:ln>
                <a:solidFill>
                  <a:srgbClr val="99A0A2"/>
                </a:solidFill>
                <a:effectLst/>
                <a:uLnTx/>
                <a:uFillTx/>
                <a:latin typeface="Tahoma"/>
                <a:ea typeface="+mn-ea"/>
                <a:cs typeface="Tahoma"/>
              </a:rPr>
              <a: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Copyright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201</a:t>
            </a:r>
            <a:r>
              <a:rPr kumimoji="0" lang="en-GB" sz="800" b="0" i="0" u="none" strike="noStrike" kern="1200" cap="none" spc="5" normalizeH="0" baseline="0" noProof="0" dirty="0">
                <a:ln>
                  <a:noFill/>
                </a:ln>
                <a:solidFill>
                  <a:srgbClr val="99A0A2"/>
                </a:solidFill>
                <a:effectLst/>
                <a:uLnTx/>
                <a:uFillTx/>
                <a:latin typeface="Tahoma"/>
                <a:ea typeface="+mn-ea"/>
                <a:cs typeface="Tahoma"/>
              </a:rPr>
              <a:t>9</a:t>
            </a:r>
            <a:r>
              <a:rPr kumimoji="0" sz="800" b="0" i="0" u="none" strike="noStrike" kern="1200" cap="none" spc="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BAE Systems. All Rights Reserved.  BAE </a:t>
            </a:r>
            <a:r>
              <a:rPr kumimoji="0" sz="800" b="0" i="0" u="none" strike="noStrike" kern="1200" cap="none" spc="0" normalizeH="0" baseline="0" noProof="0" dirty="0">
                <a:ln>
                  <a:noFill/>
                </a:ln>
                <a:solidFill>
                  <a:srgbClr val="99A0A2"/>
                </a:solidFill>
                <a:effectLst/>
                <a:uLnTx/>
                <a:uFillTx/>
                <a:latin typeface="Tahoma"/>
                <a:ea typeface="+mn-ea"/>
                <a:cs typeface="Tahoma"/>
              </a:rPr>
              <a:t>SYSTEMS </a:t>
            </a:r>
            <a:r>
              <a:rPr kumimoji="0" sz="800" b="0" i="0" u="none" strike="noStrike" kern="1200" cap="none" spc="-5" normalizeH="0" baseline="0" noProof="0" dirty="0">
                <a:ln>
                  <a:noFill/>
                </a:ln>
                <a:solidFill>
                  <a:srgbClr val="99A0A2"/>
                </a:solidFill>
                <a:effectLst/>
                <a:uLnTx/>
                <a:uFillTx/>
                <a:latin typeface="Tahoma"/>
                <a:ea typeface="+mn-ea"/>
                <a:cs typeface="Tahoma"/>
              </a:rPr>
              <a:t>is </a:t>
            </a:r>
            <a:r>
              <a:rPr kumimoji="0" sz="800" b="0" i="0" u="none" strike="noStrike" kern="1200" cap="none" spc="0" normalizeH="0" baseline="0" noProof="0" dirty="0">
                <a:ln>
                  <a:noFill/>
                </a:ln>
                <a:solidFill>
                  <a:srgbClr val="99A0A2"/>
                </a:solidFill>
                <a:effectLst/>
                <a:uLnTx/>
                <a:uFillTx/>
                <a:latin typeface="Tahoma"/>
                <a:ea typeface="+mn-ea"/>
                <a:cs typeface="Tahoma"/>
              </a:rPr>
              <a:t>a </a:t>
            </a:r>
            <a:r>
              <a:rPr kumimoji="0" sz="800" b="0" i="0" u="none" strike="noStrike" kern="1200" cap="none" spc="-5" normalizeH="0" baseline="0" noProof="0" dirty="0">
                <a:ln>
                  <a:noFill/>
                </a:ln>
                <a:solidFill>
                  <a:srgbClr val="99A0A2"/>
                </a:solidFill>
                <a:effectLst/>
                <a:uLnTx/>
                <a:uFillTx/>
                <a:latin typeface="Tahoma"/>
                <a:ea typeface="+mn-ea"/>
                <a:cs typeface="Tahoma"/>
              </a:rPr>
              <a:t>trade mark of BAE Systems plc.  (See final slide for restrictions on</a:t>
            </a:r>
            <a:r>
              <a:rPr kumimoji="0" sz="800" b="0" i="0" u="none" strike="noStrike" kern="1200" cap="none" spc="10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use.)</a:t>
            </a:r>
            <a:endParaRPr kumimoji="0" sz="800" b="0" i="0" u="none" strike="noStrike" kern="1200" cap="none" spc="0" normalizeH="0" baseline="0" noProof="0" dirty="0">
              <a:ln>
                <a:noFill/>
              </a:ln>
              <a:solidFill>
                <a:srgbClr val="99A0A2"/>
              </a:solidFill>
              <a:effectLst/>
              <a:uLnTx/>
              <a:uFillTx/>
              <a:latin typeface="Tahoma"/>
              <a:ea typeface="+mn-ea"/>
              <a:cs typeface="Tahoma"/>
            </a:endParaRPr>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DevOps and </a:t>
            </a:r>
            <a:r>
              <a:rPr lang="en-GB" sz="3600" spc="-15" dirty="0">
                <a:solidFill>
                  <a:srgbClr val="FC4C02"/>
                </a:solidFill>
              </a:rPr>
              <a:t>Continuous Integration</a:t>
            </a:r>
            <a:endParaRPr sz="3600" dirty="0"/>
          </a:p>
        </p:txBody>
      </p:sp>
      <p:graphicFrame>
        <p:nvGraphicFramePr>
          <p:cNvPr id="7" name="Diagram 6">
            <a:extLst>
              <a:ext uri="{FF2B5EF4-FFF2-40B4-BE49-F238E27FC236}">
                <a16:creationId xmlns:a16="http://schemas.microsoft.com/office/drawing/2014/main" id="{EA35AEF2-90DB-41AA-9CE1-F5530E238961}"/>
              </a:ext>
            </a:extLst>
          </p:cNvPr>
          <p:cNvGraphicFramePr/>
          <p:nvPr>
            <p:extLst>
              <p:ext uri="{D42A27DB-BD31-4B8C-83A1-F6EECF244321}">
                <p14:modId xmlns:p14="http://schemas.microsoft.com/office/powerpoint/2010/main" val="277134650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669335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Summary</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4572000"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What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went well</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Many-to-many relationship</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Test coverage and static testing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CI tools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Overall journey</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64162252"/>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1EC6B4D-EEEE-4E77-A033-0340E0F2EBED}"/>
              </a:ext>
            </a:extLst>
          </p:cNvPr>
          <p:cNvSpPr txBox="1"/>
          <p:nvPr/>
        </p:nvSpPr>
        <p:spPr>
          <a:xfrm>
            <a:off x="6629398" y="1371600"/>
            <a:ext cx="3886201"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Improvements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for the future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Project tracking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version control system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Front end testing (Selenium)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5598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Demonstration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graphicFrame>
        <p:nvGraphicFramePr>
          <p:cNvPr id="10" name="Diagram 9">
            <a:extLst>
              <a:ext uri="{FF2B5EF4-FFF2-40B4-BE49-F238E27FC236}">
                <a16:creationId xmlns:a16="http://schemas.microsoft.com/office/drawing/2014/main" id="{BEFAB1CA-DDB9-44B3-9E02-84FCBF97364C}"/>
              </a:ext>
            </a:extLst>
          </p:cNvPr>
          <p:cNvGraphicFramePr/>
          <p:nvPr>
            <p:extLst>
              <p:ext uri="{D42A27DB-BD31-4B8C-83A1-F6EECF244321}">
                <p14:modId xmlns:p14="http://schemas.microsoft.com/office/powerpoint/2010/main" val="36634326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56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Questions and Feedback</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741229"/>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Thank you for listening</a:t>
            </a:r>
          </a:p>
          <a:p>
            <a:pPr marL="12700">
              <a:lnSpc>
                <a:spcPct val="100000"/>
              </a:lnSpc>
              <a:spcBef>
                <a:spcPts val="100"/>
              </a:spcBef>
            </a:pPr>
            <a:endParaRPr sz="2250" dirty="0">
              <a:latin typeface="Times New Roman"/>
              <a:cs typeface="Times New Roman"/>
            </a:endParaRPr>
          </a:p>
        </p:txBody>
      </p:sp>
    </p:spTree>
    <p:extLst>
      <p:ext uri="{BB962C8B-B14F-4D97-AF65-F5344CB8AC3E}">
        <p14:creationId xmlns:p14="http://schemas.microsoft.com/office/powerpoint/2010/main" val="76544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4939" y="750569"/>
            <a:ext cx="9592945" cy="429133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Tahoma"/>
                <a:cs typeface="Tahoma"/>
              </a:rPr>
              <a:t>BAE</a:t>
            </a:r>
            <a:r>
              <a:rPr sz="1600" b="1" spc="20" dirty="0">
                <a:solidFill>
                  <a:srgbClr val="FFFFFF"/>
                </a:solidFill>
                <a:latin typeface="Tahoma"/>
                <a:cs typeface="Tahoma"/>
              </a:rPr>
              <a:t> </a:t>
            </a:r>
            <a:r>
              <a:rPr sz="1600" b="1" spc="-10" dirty="0">
                <a:solidFill>
                  <a:srgbClr val="FFFFFF"/>
                </a:solidFill>
                <a:latin typeface="Tahoma"/>
                <a:cs typeface="Tahoma"/>
              </a:rPr>
              <a:t>SYSTEMS</a:t>
            </a:r>
            <a:endParaRPr sz="1600">
              <a:latin typeface="Tahoma"/>
              <a:cs typeface="Tahoma"/>
            </a:endParaRPr>
          </a:p>
          <a:p>
            <a:pPr marL="12700" marR="7669530">
              <a:lnSpc>
                <a:spcPct val="100000"/>
              </a:lnSpc>
            </a:pPr>
            <a:r>
              <a:rPr sz="1600" spc="-10" dirty="0">
                <a:solidFill>
                  <a:srgbClr val="FFFFFF"/>
                </a:solidFill>
                <a:latin typeface="Tahoma"/>
                <a:cs typeface="Tahoma"/>
              </a:rPr>
              <a:t>Surrey Research </a:t>
            </a:r>
            <a:r>
              <a:rPr sz="1600" spc="-15" dirty="0">
                <a:solidFill>
                  <a:srgbClr val="FFFFFF"/>
                </a:solidFill>
                <a:latin typeface="Tahoma"/>
                <a:cs typeface="Tahoma"/>
              </a:rPr>
              <a:t>Park  </a:t>
            </a:r>
            <a:r>
              <a:rPr sz="1600" spc="-10" dirty="0">
                <a:solidFill>
                  <a:srgbClr val="FFFFFF"/>
                </a:solidFill>
                <a:latin typeface="Tahoma"/>
                <a:cs typeface="Tahoma"/>
              </a:rPr>
              <a:t>Guildford</a:t>
            </a:r>
            <a:endParaRPr sz="1600">
              <a:latin typeface="Tahoma"/>
              <a:cs typeface="Tahoma"/>
            </a:endParaRPr>
          </a:p>
          <a:p>
            <a:pPr marL="12700" marR="8787765">
              <a:lnSpc>
                <a:spcPct val="100000"/>
              </a:lnSpc>
            </a:pPr>
            <a:r>
              <a:rPr sz="1600" spc="-10" dirty="0">
                <a:solidFill>
                  <a:srgbClr val="FFFFFF"/>
                </a:solidFill>
                <a:latin typeface="Tahoma"/>
                <a:cs typeface="Tahoma"/>
              </a:rPr>
              <a:t>Surrey  </a:t>
            </a:r>
            <a:r>
              <a:rPr sz="1600" spc="-5" dirty="0">
                <a:solidFill>
                  <a:srgbClr val="FFFFFF"/>
                </a:solidFill>
                <a:latin typeface="Tahoma"/>
                <a:cs typeface="Tahoma"/>
              </a:rPr>
              <a:t>GU2</a:t>
            </a:r>
            <a:r>
              <a:rPr sz="1600" spc="-80" dirty="0">
                <a:solidFill>
                  <a:srgbClr val="FFFFFF"/>
                </a:solidFill>
                <a:latin typeface="Tahoma"/>
                <a:cs typeface="Tahoma"/>
              </a:rPr>
              <a:t> </a:t>
            </a:r>
            <a:r>
              <a:rPr sz="1600" spc="-5" dirty="0">
                <a:solidFill>
                  <a:srgbClr val="FFFFFF"/>
                </a:solidFill>
                <a:latin typeface="Tahoma"/>
                <a:cs typeface="Tahoma"/>
              </a:rPr>
              <a:t>7YP</a:t>
            </a:r>
            <a:endParaRPr sz="1600">
              <a:latin typeface="Tahoma"/>
              <a:cs typeface="Tahoma"/>
            </a:endParaRPr>
          </a:p>
          <a:p>
            <a:pPr marL="12700">
              <a:lnSpc>
                <a:spcPct val="100000"/>
              </a:lnSpc>
            </a:pPr>
            <a:r>
              <a:rPr sz="1600" spc="-10" dirty="0">
                <a:solidFill>
                  <a:srgbClr val="FFFFFF"/>
                </a:solidFill>
                <a:latin typeface="Tahoma"/>
                <a:cs typeface="Tahoma"/>
              </a:rPr>
              <a:t>United</a:t>
            </a:r>
            <a:r>
              <a:rPr sz="1600" spc="15" dirty="0">
                <a:solidFill>
                  <a:srgbClr val="FFFFFF"/>
                </a:solidFill>
                <a:latin typeface="Tahoma"/>
                <a:cs typeface="Tahoma"/>
              </a:rPr>
              <a:t> </a:t>
            </a:r>
            <a:r>
              <a:rPr sz="1600" spc="-5" dirty="0">
                <a:solidFill>
                  <a:srgbClr val="FFFFFF"/>
                </a:solidFill>
                <a:latin typeface="Tahoma"/>
                <a:cs typeface="Tahoma"/>
              </a:rPr>
              <a:t>Kingdom</a:t>
            </a:r>
            <a:endParaRPr sz="1600">
              <a:latin typeface="Tahoma"/>
              <a:cs typeface="Tahoma"/>
            </a:endParaRPr>
          </a:p>
          <a:p>
            <a:pPr>
              <a:lnSpc>
                <a:spcPct val="100000"/>
              </a:lnSpc>
              <a:spcBef>
                <a:spcPts val="20"/>
              </a:spcBef>
            </a:pPr>
            <a:endParaRPr sz="1650">
              <a:latin typeface="Times New Roman"/>
              <a:cs typeface="Times New Roman"/>
            </a:endParaRPr>
          </a:p>
          <a:p>
            <a:pPr marL="12700">
              <a:lnSpc>
                <a:spcPct val="100000"/>
              </a:lnSpc>
            </a:pPr>
            <a:r>
              <a:rPr sz="1600" spc="-75" dirty="0">
                <a:solidFill>
                  <a:srgbClr val="FFFFFF"/>
                </a:solidFill>
                <a:latin typeface="Tahoma"/>
                <a:cs typeface="Tahoma"/>
              </a:rPr>
              <a:t>T: </a:t>
            </a:r>
            <a:r>
              <a:rPr sz="1600" spc="-5" dirty="0">
                <a:solidFill>
                  <a:srgbClr val="FFFFFF"/>
                </a:solidFill>
                <a:latin typeface="Tahoma"/>
                <a:cs typeface="Tahoma"/>
              </a:rPr>
              <a:t>+44 </a:t>
            </a:r>
            <a:r>
              <a:rPr sz="1600" dirty="0">
                <a:solidFill>
                  <a:srgbClr val="FFFFFF"/>
                </a:solidFill>
                <a:latin typeface="Tahoma"/>
                <a:cs typeface="Tahoma"/>
              </a:rPr>
              <a:t>(0)1483 </a:t>
            </a:r>
            <a:r>
              <a:rPr sz="1600" spc="-5" dirty="0">
                <a:solidFill>
                  <a:srgbClr val="FFFFFF"/>
                </a:solidFill>
                <a:latin typeface="Tahoma"/>
                <a:cs typeface="Tahoma"/>
              </a:rPr>
              <a:t>816000</a:t>
            </a:r>
            <a:endParaRPr sz="1600">
              <a:latin typeface="Tahoma"/>
              <a:cs typeface="Tahoma"/>
            </a:endParaRPr>
          </a:p>
          <a:p>
            <a:pPr marL="12700">
              <a:lnSpc>
                <a:spcPct val="100000"/>
              </a:lnSpc>
            </a:pPr>
            <a:r>
              <a:rPr sz="1600" spc="-30" dirty="0">
                <a:solidFill>
                  <a:srgbClr val="FFFFFF"/>
                </a:solidFill>
                <a:latin typeface="Tahoma"/>
                <a:cs typeface="Tahoma"/>
              </a:rPr>
              <a:t>F: </a:t>
            </a:r>
            <a:r>
              <a:rPr sz="1600" spc="-5" dirty="0">
                <a:solidFill>
                  <a:srgbClr val="FFFFFF"/>
                </a:solidFill>
                <a:latin typeface="Tahoma"/>
                <a:cs typeface="Tahoma"/>
              </a:rPr>
              <a:t>+44 </a:t>
            </a:r>
            <a:r>
              <a:rPr sz="1600" dirty="0">
                <a:solidFill>
                  <a:srgbClr val="FFFFFF"/>
                </a:solidFill>
                <a:latin typeface="Tahoma"/>
                <a:cs typeface="Tahoma"/>
              </a:rPr>
              <a:t>(0)1483</a:t>
            </a:r>
            <a:r>
              <a:rPr sz="1600" spc="-30" dirty="0">
                <a:solidFill>
                  <a:srgbClr val="FFFFFF"/>
                </a:solidFill>
                <a:latin typeface="Tahoma"/>
                <a:cs typeface="Tahoma"/>
              </a:rPr>
              <a:t> </a:t>
            </a:r>
            <a:r>
              <a:rPr sz="1600" spc="-5" dirty="0">
                <a:solidFill>
                  <a:srgbClr val="FFFFFF"/>
                </a:solidFill>
                <a:latin typeface="Tahoma"/>
                <a:cs typeface="Tahoma"/>
              </a:rPr>
              <a:t>816144</a:t>
            </a:r>
            <a:endParaRPr sz="1600">
              <a:latin typeface="Tahoma"/>
              <a:cs typeface="Tahoma"/>
            </a:endParaRPr>
          </a:p>
          <a:p>
            <a:pPr>
              <a:lnSpc>
                <a:spcPct val="100000"/>
              </a:lnSpc>
            </a:pPr>
            <a:endParaRPr sz="1900">
              <a:latin typeface="Times New Roman"/>
              <a:cs typeface="Times New Roman"/>
            </a:endParaRPr>
          </a:p>
          <a:p>
            <a:pPr marL="12700">
              <a:lnSpc>
                <a:spcPct val="100000"/>
              </a:lnSpc>
              <a:spcBef>
                <a:spcPts val="1170"/>
              </a:spcBef>
            </a:pPr>
            <a:r>
              <a:rPr sz="1200" spc="-5" dirty="0">
                <a:solidFill>
                  <a:srgbClr val="FFFFFF"/>
                </a:solidFill>
                <a:latin typeface="Tahoma"/>
                <a:cs typeface="Tahoma"/>
              </a:rPr>
              <a:t>Copyright © </a:t>
            </a:r>
            <a:r>
              <a:rPr sz="1200" dirty="0">
                <a:solidFill>
                  <a:srgbClr val="FFFFFF"/>
                </a:solidFill>
                <a:latin typeface="Tahoma"/>
                <a:cs typeface="Tahoma"/>
              </a:rPr>
              <a:t>2017 </a:t>
            </a:r>
            <a:r>
              <a:rPr sz="1200" spc="-5" dirty="0">
                <a:solidFill>
                  <a:srgbClr val="FFFFFF"/>
                </a:solidFill>
                <a:latin typeface="Tahoma"/>
                <a:cs typeface="Tahoma"/>
              </a:rPr>
              <a:t>BAE Systems. </a:t>
            </a:r>
            <a:r>
              <a:rPr sz="1200" dirty="0">
                <a:solidFill>
                  <a:srgbClr val="FFFFFF"/>
                </a:solidFill>
                <a:latin typeface="Tahoma"/>
                <a:cs typeface="Tahoma"/>
              </a:rPr>
              <a:t>All </a:t>
            </a:r>
            <a:r>
              <a:rPr sz="1200" spc="-5" dirty="0">
                <a:solidFill>
                  <a:srgbClr val="FFFFFF"/>
                </a:solidFill>
                <a:latin typeface="Tahoma"/>
                <a:cs typeface="Tahoma"/>
              </a:rPr>
              <a:t>Rights</a:t>
            </a:r>
            <a:r>
              <a:rPr sz="1200" spc="10" dirty="0">
                <a:solidFill>
                  <a:srgbClr val="FFFFFF"/>
                </a:solidFill>
                <a:latin typeface="Tahoma"/>
                <a:cs typeface="Tahoma"/>
              </a:rPr>
              <a:t> </a:t>
            </a:r>
            <a:r>
              <a:rPr sz="1200" spc="-10" dirty="0">
                <a:solidFill>
                  <a:srgbClr val="FFFFFF"/>
                </a:solidFill>
                <a:latin typeface="Tahoma"/>
                <a:cs typeface="Tahoma"/>
              </a:rPr>
              <a:t>Reserved.</a:t>
            </a:r>
            <a:endParaRPr sz="1200">
              <a:latin typeface="Tahoma"/>
              <a:cs typeface="Tahoma"/>
            </a:endParaRPr>
          </a:p>
          <a:p>
            <a:pPr>
              <a:lnSpc>
                <a:spcPct val="100000"/>
              </a:lnSpc>
            </a:pPr>
            <a:endParaRPr sz="1250">
              <a:latin typeface="Times New Roman"/>
              <a:cs typeface="Times New Roman"/>
            </a:endParaRPr>
          </a:p>
          <a:p>
            <a:pPr marL="12700">
              <a:lnSpc>
                <a:spcPct val="100000"/>
              </a:lnSpc>
            </a:pPr>
            <a:r>
              <a:rPr sz="1200" spc="-5" dirty="0">
                <a:solidFill>
                  <a:srgbClr val="FFFFFF"/>
                </a:solidFill>
                <a:latin typeface="Tahoma"/>
                <a:cs typeface="Tahoma"/>
              </a:rPr>
              <a:t>BAE SYSTEMS, the BAE SYSTEMS Logo and the product names referenced </a:t>
            </a:r>
            <a:r>
              <a:rPr sz="1200" dirty="0">
                <a:solidFill>
                  <a:srgbClr val="FFFFFF"/>
                </a:solidFill>
                <a:latin typeface="Tahoma"/>
                <a:cs typeface="Tahoma"/>
              </a:rPr>
              <a:t>herein </a:t>
            </a:r>
            <a:r>
              <a:rPr sz="1200" spc="-5" dirty="0">
                <a:solidFill>
                  <a:srgbClr val="FFFFFF"/>
                </a:solidFill>
                <a:latin typeface="Tahoma"/>
                <a:cs typeface="Tahoma"/>
              </a:rPr>
              <a:t>are </a:t>
            </a:r>
            <a:r>
              <a:rPr sz="1200" spc="-10" dirty="0">
                <a:solidFill>
                  <a:srgbClr val="FFFFFF"/>
                </a:solidFill>
                <a:latin typeface="Tahoma"/>
                <a:cs typeface="Tahoma"/>
              </a:rPr>
              <a:t>trademarks </a:t>
            </a:r>
            <a:r>
              <a:rPr sz="1200" spc="-5" dirty="0">
                <a:solidFill>
                  <a:srgbClr val="FFFFFF"/>
                </a:solidFill>
                <a:latin typeface="Tahoma"/>
                <a:cs typeface="Tahoma"/>
              </a:rPr>
              <a:t>of BAE Systems</a:t>
            </a:r>
            <a:r>
              <a:rPr sz="1200" spc="190" dirty="0">
                <a:solidFill>
                  <a:srgbClr val="FFFFFF"/>
                </a:solidFill>
                <a:latin typeface="Tahoma"/>
                <a:cs typeface="Tahoma"/>
              </a:rPr>
              <a:t> </a:t>
            </a:r>
            <a:r>
              <a:rPr sz="1200" spc="-5" dirty="0">
                <a:solidFill>
                  <a:srgbClr val="FFFFFF"/>
                </a:solidFill>
                <a:latin typeface="Tahoma"/>
                <a:cs typeface="Tahoma"/>
              </a:rPr>
              <a:t>plc.</a:t>
            </a:r>
            <a:endParaRPr sz="1200">
              <a:latin typeface="Tahoma"/>
              <a:cs typeface="Tahoma"/>
            </a:endParaRPr>
          </a:p>
          <a:p>
            <a:pPr>
              <a:lnSpc>
                <a:spcPct val="100000"/>
              </a:lnSpc>
              <a:spcBef>
                <a:spcPts val="5"/>
              </a:spcBef>
            </a:pPr>
            <a:endParaRPr sz="1250">
              <a:latin typeface="Times New Roman"/>
              <a:cs typeface="Times New Roman"/>
            </a:endParaRPr>
          </a:p>
          <a:p>
            <a:pPr marL="12700" marR="41275">
              <a:lnSpc>
                <a:spcPct val="100000"/>
              </a:lnSpc>
            </a:pPr>
            <a:r>
              <a:rPr sz="1200" dirty="0">
                <a:solidFill>
                  <a:srgbClr val="FFFFFF"/>
                </a:solidFill>
                <a:latin typeface="Tahoma"/>
                <a:cs typeface="Tahoma"/>
              </a:rPr>
              <a:t>No </a:t>
            </a:r>
            <a:r>
              <a:rPr sz="1200" spc="-5" dirty="0">
                <a:solidFill>
                  <a:srgbClr val="FFFFFF"/>
                </a:solidFill>
                <a:latin typeface="Tahoma"/>
                <a:cs typeface="Tahoma"/>
              </a:rPr>
              <a:t>part of this document </a:t>
            </a:r>
            <a:r>
              <a:rPr sz="1200" spc="-10" dirty="0">
                <a:solidFill>
                  <a:srgbClr val="FFFFFF"/>
                </a:solidFill>
                <a:latin typeface="Tahoma"/>
                <a:cs typeface="Tahoma"/>
              </a:rPr>
              <a:t>may </a:t>
            </a:r>
            <a:r>
              <a:rPr sz="1200" spc="-5" dirty="0">
                <a:solidFill>
                  <a:srgbClr val="FFFFFF"/>
                </a:solidFill>
                <a:latin typeface="Tahoma"/>
                <a:cs typeface="Tahoma"/>
              </a:rPr>
              <a:t>be copied, reproduced, </a:t>
            </a:r>
            <a:r>
              <a:rPr sz="1200" spc="-10" dirty="0">
                <a:solidFill>
                  <a:srgbClr val="FFFFFF"/>
                </a:solidFill>
                <a:latin typeface="Tahoma"/>
                <a:cs typeface="Tahoma"/>
              </a:rPr>
              <a:t>adapted </a:t>
            </a:r>
            <a:r>
              <a:rPr sz="1200" spc="-5" dirty="0">
                <a:solidFill>
                  <a:srgbClr val="FFFFFF"/>
                </a:solidFill>
                <a:latin typeface="Tahoma"/>
                <a:cs typeface="Tahoma"/>
              </a:rPr>
              <a:t>or redistributed in </a:t>
            </a:r>
            <a:r>
              <a:rPr sz="1200" spc="-10" dirty="0">
                <a:solidFill>
                  <a:srgbClr val="FFFFFF"/>
                </a:solidFill>
                <a:latin typeface="Tahoma"/>
                <a:cs typeface="Tahoma"/>
              </a:rPr>
              <a:t>any </a:t>
            </a:r>
            <a:r>
              <a:rPr sz="1200" spc="-5" dirty="0">
                <a:solidFill>
                  <a:srgbClr val="FFFFFF"/>
                </a:solidFill>
                <a:latin typeface="Tahoma"/>
                <a:cs typeface="Tahoma"/>
              </a:rPr>
              <a:t>form or by </a:t>
            </a:r>
            <a:r>
              <a:rPr sz="1200" spc="-10" dirty="0">
                <a:solidFill>
                  <a:srgbClr val="FFFFFF"/>
                </a:solidFill>
                <a:latin typeface="Tahoma"/>
                <a:cs typeface="Tahoma"/>
              </a:rPr>
              <a:t>any </a:t>
            </a:r>
            <a:r>
              <a:rPr sz="1200" spc="-5" dirty="0">
                <a:solidFill>
                  <a:srgbClr val="FFFFFF"/>
                </a:solidFill>
                <a:latin typeface="Tahoma"/>
                <a:cs typeface="Tahoma"/>
              </a:rPr>
              <a:t>means without the express prior written  consent of </a:t>
            </a:r>
            <a:r>
              <a:rPr sz="1200" dirty="0">
                <a:solidFill>
                  <a:srgbClr val="FFFFFF"/>
                </a:solidFill>
                <a:latin typeface="Tahoma"/>
                <a:cs typeface="Tahoma"/>
              </a:rPr>
              <a:t>BAE</a:t>
            </a:r>
            <a:r>
              <a:rPr sz="1200" spc="20" dirty="0">
                <a:solidFill>
                  <a:srgbClr val="FFFFFF"/>
                </a:solidFill>
                <a:latin typeface="Tahoma"/>
                <a:cs typeface="Tahoma"/>
              </a:rPr>
              <a:t> </a:t>
            </a:r>
            <a:r>
              <a:rPr sz="1200" spc="-5" dirty="0">
                <a:solidFill>
                  <a:srgbClr val="FFFFFF"/>
                </a:solidFill>
                <a:latin typeface="Tahoma"/>
                <a:cs typeface="Tahoma"/>
              </a:rPr>
              <a:t>Systems.</a:t>
            </a:r>
            <a:endParaRPr sz="1200">
              <a:latin typeface="Tahoma"/>
              <a:cs typeface="Tahoma"/>
            </a:endParaRPr>
          </a:p>
          <a:p>
            <a:pPr>
              <a:lnSpc>
                <a:spcPct val="100000"/>
              </a:lnSpc>
            </a:pPr>
            <a:endParaRPr sz="1250">
              <a:latin typeface="Times New Roman"/>
              <a:cs typeface="Times New Roman"/>
            </a:endParaRPr>
          </a:p>
          <a:p>
            <a:pPr marL="12700" marR="5080">
              <a:lnSpc>
                <a:spcPct val="100000"/>
              </a:lnSpc>
            </a:pPr>
            <a:r>
              <a:rPr sz="1200" spc="-5" dirty="0">
                <a:solidFill>
                  <a:srgbClr val="FFFFFF"/>
                </a:solidFill>
                <a:latin typeface="Tahoma"/>
                <a:cs typeface="Tahoma"/>
              </a:rPr>
              <a:t>BAE Systems Applied Intelligence Limited registered in England and </a:t>
            </a:r>
            <a:r>
              <a:rPr sz="1200" spc="-15" dirty="0">
                <a:solidFill>
                  <a:srgbClr val="FFFFFF"/>
                </a:solidFill>
                <a:latin typeface="Tahoma"/>
                <a:cs typeface="Tahoma"/>
              </a:rPr>
              <a:t>Wales </a:t>
            </a:r>
            <a:r>
              <a:rPr sz="1200" spc="-10" dirty="0">
                <a:solidFill>
                  <a:srgbClr val="FFFFFF"/>
                </a:solidFill>
                <a:latin typeface="Tahoma"/>
                <a:cs typeface="Tahoma"/>
              </a:rPr>
              <a:t>Company No. </a:t>
            </a:r>
            <a:r>
              <a:rPr sz="1200" spc="-5" dirty="0">
                <a:solidFill>
                  <a:srgbClr val="FFFFFF"/>
                </a:solidFill>
                <a:latin typeface="Tahoma"/>
                <a:cs typeface="Tahoma"/>
              </a:rPr>
              <a:t>1337451 with its registered office at </a:t>
            </a:r>
            <a:r>
              <a:rPr sz="1200" dirty="0">
                <a:solidFill>
                  <a:srgbClr val="FFFFFF"/>
                </a:solidFill>
                <a:latin typeface="Tahoma"/>
                <a:cs typeface="Tahoma"/>
              </a:rPr>
              <a:t>Surrey </a:t>
            </a:r>
            <a:r>
              <a:rPr sz="1200" spc="-10" dirty="0">
                <a:solidFill>
                  <a:srgbClr val="FFFFFF"/>
                </a:solidFill>
                <a:latin typeface="Tahoma"/>
                <a:cs typeface="Tahoma"/>
              </a:rPr>
              <a:t>Research  Park, </a:t>
            </a:r>
            <a:r>
              <a:rPr sz="1200" spc="-5" dirty="0">
                <a:solidFill>
                  <a:srgbClr val="FFFFFF"/>
                </a:solidFill>
                <a:latin typeface="Tahoma"/>
                <a:cs typeface="Tahoma"/>
              </a:rPr>
              <a:t>Guildford, England, </a:t>
            </a:r>
            <a:r>
              <a:rPr sz="1200" dirty="0">
                <a:solidFill>
                  <a:srgbClr val="FFFFFF"/>
                </a:solidFill>
                <a:latin typeface="Tahoma"/>
                <a:cs typeface="Tahoma"/>
              </a:rPr>
              <a:t>GU2</a:t>
            </a:r>
            <a:r>
              <a:rPr sz="1200" spc="15" dirty="0">
                <a:solidFill>
                  <a:srgbClr val="FFFFFF"/>
                </a:solidFill>
                <a:latin typeface="Tahoma"/>
                <a:cs typeface="Tahoma"/>
              </a:rPr>
              <a:t> </a:t>
            </a:r>
            <a:r>
              <a:rPr sz="1200" spc="-45" dirty="0">
                <a:solidFill>
                  <a:srgbClr val="FFFFFF"/>
                </a:solidFill>
                <a:latin typeface="Tahoma"/>
                <a:cs typeface="Tahoma"/>
              </a:rPr>
              <a:t>7YP.</a:t>
            </a:r>
            <a:endParaRPr sz="1200">
              <a:latin typeface="Tahoma"/>
              <a:cs typeface="Tahoma"/>
            </a:endParaRPr>
          </a:p>
        </p:txBody>
      </p:sp>
      <p:sp>
        <p:nvSpPr>
          <p:cNvPr id="3" name="object 3"/>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4" name="object 4"/>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16</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2</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The</a:t>
            </a:r>
            <a:r>
              <a:rPr lang="en-GB" sz="3600" dirty="0"/>
              <a:t> </a:t>
            </a:r>
            <a:r>
              <a:rPr lang="en-GB" sz="3600" spc="-15" dirty="0">
                <a:solidFill>
                  <a:srgbClr val="FC4C02"/>
                </a:solidFill>
              </a:rPr>
              <a:t>brief</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9824582" cy="21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Solo Project</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Full-stack application</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Technologies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CRUD manipulation</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9196804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graphicFrame>
        <p:nvGraphicFramePr>
          <p:cNvPr id="7" name="Diagram 6">
            <a:extLst>
              <a:ext uri="{FF2B5EF4-FFF2-40B4-BE49-F238E27FC236}">
                <a16:creationId xmlns:a16="http://schemas.microsoft.com/office/drawing/2014/main" id="{4003770C-B493-41E0-B9B4-966888434123}"/>
              </a:ext>
            </a:extLst>
          </p:cNvPr>
          <p:cNvGraphicFramePr/>
          <p:nvPr>
            <p:extLst>
              <p:ext uri="{D42A27DB-BD31-4B8C-83A1-F6EECF244321}">
                <p14:modId xmlns:p14="http://schemas.microsoft.com/office/powerpoint/2010/main" val="198570506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D85DD80-90C9-464A-867E-DD44A727F323}"/>
              </a:ext>
            </a:extLst>
          </p:cNvPr>
          <p:cNvPicPr>
            <a:picLocks noChangeAspect="1"/>
          </p:cNvPicPr>
          <p:nvPr/>
        </p:nvPicPr>
        <p:blipFill>
          <a:blip r:embed="rId8"/>
          <a:stretch>
            <a:fillRect/>
          </a:stretch>
        </p:blipFill>
        <p:spPr>
          <a:xfrm>
            <a:off x="457199" y="1138543"/>
            <a:ext cx="5404981" cy="2277757"/>
          </a:xfrm>
          <a:prstGeom prst="rect">
            <a:avLst/>
          </a:prstGeom>
        </p:spPr>
      </p:pic>
      <p:pic>
        <p:nvPicPr>
          <p:cNvPr id="9" name="Picture 8">
            <a:extLst>
              <a:ext uri="{FF2B5EF4-FFF2-40B4-BE49-F238E27FC236}">
                <a16:creationId xmlns:a16="http://schemas.microsoft.com/office/drawing/2014/main" id="{76F8B930-4FFB-463A-8B4F-95FEB8C6280A}"/>
              </a:ext>
            </a:extLst>
          </p:cNvPr>
          <p:cNvPicPr>
            <a:picLocks noChangeAspect="1"/>
          </p:cNvPicPr>
          <p:nvPr/>
        </p:nvPicPr>
        <p:blipFill>
          <a:blip r:embed="rId9"/>
          <a:stretch>
            <a:fillRect/>
          </a:stretch>
        </p:blipFill>
        <p:spPr>
          <a:xfrm>
            <a:off x="5942932" y="1587166"/>
            <a:ext cx="5791867" cy="2902284"/>
          </a:xfrm>
          <a:prstGeom prst="rect">
            <a:avLst/>
          </a:prstGeom>
        </p:spPr>
      </p:pic>
      <p:pic>
        <p:nvPicPr>
          <p:cNvPr id="10" name="Picture 9">
            <a:extLst>
              <a:ext uri="{FF2B5EF4-FFF2-40B4-BE49-F238E27FC236}">
                <a16:creationId xmlns:a16="http://schemas.microsoft.com/office/drawing/2014/main" id="{D45A6CC0-8862-4110-8208-4E53C84B6CF0}"/>
              </a:ext>
            </a:extLst>
          </p:cNvPr>
          <p:cNvPicPr>
            <a:picLocks noChangeAspect="1"/>
          </p:cNvPicPr>
          <p:nvPr/>
        </p:nvPicPr>
        <p:blipFill>
          <a:blip r:embed="rId10"/>
          <a:stretch>
            <a:fillRect/>
          </a:stretch>
        </p:blipFill>
        <p:spPr>
          <a:xfrm>
            <a:off x="1828800" y="3121634"/>
            <a:ext cx="3896133" cy="2397445"/>
          </a:xfrm>
          <a:prstGeom prst="rect">
            <a:avLst/>
          </a:prstGeom>
        </p:spPr>
      </p:pic>
    </p:spTree>
    <p:extLst>
      <p:ext uri="{BB962C8B-B14F-4D97-AF65-F5344CB8AC3E}">
        <p14:creationId xmlns:p14="http://schemas.microsoft.com/office/powerpoint/2010/main" val="295298463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6" name="Picture 5" descr="A screenshot of a cell phone&#10;&#10;Description automatically generated">
            <a:extLst>
              <a:ext uri="{FF2B5EF4-FFF2-40B4-BE49-F238E27FC236}">
                <a16:creationId xmlns:a16="http://schemas.microsoft.com/office/drawing/2014/main" id="{913BCE91-6997-4F7D-BB95-54B2B18EE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84392"/>
            <a:ext cx="8991600" cy="4157645"/>
          </a:xfrm>
          <a:prstGeom prst="rect">
            <a:avLst/>
          </a:prstGeom>
        </p:spPr>
      </p:pic>
      <p:graphicFrame>
        <p:nvGraphicFramePr>
          <p:cNvPr id="7" name="Diagram 6">
            <a:extLst>
              <a:ext uri="{FF2B5EF4-FFF2-40B4-BE49-F238E27FC236}">
                <a16:creationId xmlns:a16="http://schemas.microsoft.com/office/drawing/2014/main" id="{4003770C-B493-41E0-B9B4-966888434123}"/>
              </a:ext>
            </a:extLst>
          </p:cNvPr>
          <p:cNvGraphicFramePr/>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581626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5" name="Picture 4">
            <a:extLst>
              <a:ext uri="{FF2B5EF4-FFF2-40B4-BE49-F238E27FC236}">
                <a16:creationId xmlns:a16="http://schemas.microsoft.com/office/drawing/2014/main" id="{E81B6443-498C-4DE5-B49B-366DFB5F6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8800"/>
            <a:ext cx="9829800" cy="2603261"/>
          </a:xfrm>
          <a:prstGeom prst="rect">
            <a:avLst/>
          </a:prstGeom>
        </p:spPr>
      </p:pic>
      <p:graphicFrame>
        <p:nvGraphicFramePr>
          <p:cNvPr id="8" name="Diagram 7">
            <a:extLst>
              <a:ext uri="{FF2B5EF4-FFF2-40B4-BE49-F238E27FC236}">
                <a16:creationId xmlns:a16="http://schemas.microsoft.com/office/drawing/2014/main" id="{3C8D6891-B07B-445E-A0A4-22D959D06B09}"/>
              </a:ext>
            </a:extLst>
          </p:cNvPr>
          <p:cNvGraphicFramePr/>
          <p:nvPr>
            <p:extLst>
              <p:ext uri="{D42A27DB-BD31-4B8C-83A1-F6EECF244321}">
                <p14:modId xmlns:p14="http://schemas.microsoft.com/office/powerpoint/2010/main" val="194401493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327099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6</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API</a:t>
            </a:r>
            <a:r>
              <a:rPr lang="en-GB" sz="3600" dirty="0"/>
              <a:t> </a:t>
            </a:r>
            <a:r>
              <a:rPr lang="en-GB" sz="3600" spc="-15" dirty="0">
                <a:solidFill>
                  <a:srgbClr val="FC4C02"/>
                </a:solidFill>
              </a:rPr>
              <a:t>development</a:t>
            </a:r>
            <a:endParaRPr sz="3600" dirty="0"/>
          </a:p>
        </p:txBody>
      </p:sp>
      <p:pic>
        <p:nvPicPr>
          <p:cNvPr id="6" name="Picture 5" descr="A screenshot of a cell phone&#10;&#10;Description automatically generated">
            <a:extLst>
              <a:ext uri="{FF2B5EF4-FFF2-40B4-BE49-F238E27FC236}">
                <a16:creationId xmlns:a16="http://schemas.microsoft.com/office/drawing/2014/main" id="{1B84992D-22A7-4E44-B68B-A8CDD015E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41" y="1485900"/>
            <a:ext cx="11799918" cy="3886200"/>
          </a:xfrm>
          <a:prstGeom prst="rect">
            <a:avLst/>
          </a:prstGeom>
        </p:spPr>
      </p:pic>
      <p:graphicFrame>
        <p:nvGraphicFramePr>
          <p:cNvPr id="7" name="Diagram 6">
            <a:extLst>
              <a:ext uri="{FF2B5EF4-FFF2-40B4-BE49-F238E27FC236}">
                <a16:creationId xmlns:a16="http://schemas.microsoft.com/office/drawing/2014/main" id="{F9900CF4-1273-428C-9FF4-E1EEA6B06E70}"/>
              </a:ext>
            </a:extLst>
          </p:cNvPr>
          <p:cNvGraphicFramePr/>
          <p:nvPr>
            <p:extLst>
              <p:ext uri="{D42A27DB-BD31-4B8C-83A1-F6EECF244321}">
                <p14:modId xmlns:p14="http://schemas.microsoft.com/office/powerpoint/2010/main" val="1113588923"/>
              </p:ext>
            </p:extLst>
          </p:nvPr>
        </p:nvGraphicFramePr>
        <p:xfrm>
          <a:off x="457200" y="5556749"/>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89930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7</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Unit</a:t>
            </a:r>
            <a:endParaRPr sz="3600" dirty="0"/>
          </a:p>
        </p:txBody>
      </p:sp>
      <p:graphicFrame>
        <p:nvGraphicFramePr>
          <p:cNvPr id="7" name="Diagram 6">
            <a:extLst>
              <a:ext uri="{FF2B5EF4-FFF2-40B4-BE49-F238E27FC236}">
                <a16:creationId xmlns:a16="http://schemas.microsoft.com/office/drawing/2014/main" id="{F1F4949F-E158-4AE5-8E14-8A710E7E27A5}"/>
              </a:ext>
            </a:extLst>
          </p:cNvPr>
          <p:cNvGraphicFramePr/>
          <p:nvPr>
            <p:extLst>
              <p:ext uri="{D42A27DB-BD31-4B8C-83A1-F6EECF244321}">
                <p14:modId xmlns:p14="http://schemas.microsoft.com/office/powerpoint/2010/main" val="327985657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t="9630" r="43333" b="68148"/>
          <a:stretch/>
        </p:blipFill>
        <p:spPr>
          <a:xfrm>
            <a:off x="838200" y="1084392"/>
            <a:ext cx="10363200" cy="2286000"/>
          </a:xfrm>
          <a:prstGeom prst="rect">
            <a:avLst/>
          </a:prstGeom>
        </p:spPr>
      </p:pic>
      <p:pic>
        <p:nvPicPr>
          <p:cNvPr id="8" name="Picture 7"/>
          <p:cNvPicPr>
            <a:picLocks noChangeAspect="1"/>
          </p:cNvPicPr>
          <p:nvPr/>
        </p:nvPicPr>
        <p:blipFill rotWithShape="1">
          <a:blip r:embed="rId9"/>
          <a:srcRect l="10000" t="9259" r="1666" b="66296"/>
          <a:stretch/>
        </p:blipFill>
        <p:spPr>
          <a:xfrm>
            <a:off x="861836" y="3370392"/>
            <a:ext cx="10468328" cy="1629504"/>
          </a:xfrm>
          <a:prstGeom prst="rect">
            <a:avLst/>
          </a:prstGeom>
        </p:spPr>
      </p:pic>
    </p:spTree>
    <p:extLst>
      <p:ext uri="{BB962C8B-B14F-4D97-AF65-F5344CB8AC3E}">
        <p14:creationId xmlns:p14="http://schemas.microsoft.com/office/powerpoint/2010/main" val="407820389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8</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Static</a:t>
            </a:r>
            <a:endParaRPr sz="3600" dirty="0"/>
          </a:p>
        </p:txBody>
      </p:sp>
      <p:pic>
        <p:nvPicPr>
          <p:cNvPr id="6" name="Picture 5">
            <a:extLst>
              <a:ext uri="{FF2B5EF4-FFF2-40B4-BE49-F238E27FC236}">
                <a16:creationId xmlns:a16="http://schemas.microsoft.com/office/drawing/2014/main" id="{1E1F6FA1-F637-450A-92D9-8237F88E4CDF}"/>
              </a:ext>
            </a:extLst>
          </p:cNvPr>
          <p:cNvPicPr>
            <a:picLocks noChangeAspect="1"/>
          </p:cNvPicPr>
          <p:nvPr/>
        </p:nvPicPr>
        <p:blipFill>
          <a:blip r:embed="rId3"/>
          <a:stretch>
            <a:fillRect/>
          </a:stretch>
        </p:blipFill>
        <p:spPr>
          <a:xfrm>
            <a:off x="2590800" y="986197"/>
            <a:ext cx="6698336" cy="4495800"/>
          </a:xfrm>
          <a:prstGeom prst="rect">
            <a:avLst/>
          </a:prstGeom>
        </p:spPr>
      </p:pic>
      <p:graphicFrame>
        <p:nvGraphicFramePr>
          <p:cNvPr id="7" name="Diagram 6">
            <a:extLst>
              <a:ext uri="{FF2B5EF4-FFF2-40B4-BE49-F238E27FC236}">
                <a16:creationId xmlns:a16="http://schemas.microsoft.com/office/drawing/2014/main" id="{ED123B72-7FC0-4DF5-8217-DE58DF809213}"/>
              </a:ext>
            </a:extLst>
          </p:cNvPr>
          <p:cNvGraphicFramePr/>
          <p:nvPr>
            <p:extLst>
              <p:ext uri="{D42A27DB-BD31-4B8C-83A1-F6EECF244321}">
                <p14:modId xmlns:p14="http://schemas.microsoft.com/office/powerpoint/2010/main" val="1534741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635750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9</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39B61C8A-B037-4538-9D93-6B86AEFAC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739" y="1978478"/>
            <a:ext cx="4814188" cy="271691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0CD8314-86C9-4D1F-95E9-78413C9A2F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28" y="1981200"/>
            <a:ext cx="4894255" cy="2716918"/>
          </a:xfrm>
          <a:prstGeom prst="rect">
            <a:avLst/>
          </a:prstGeom>
        </p:spPr>
      </p:pic>
      <p:graphicFrame>
        <p:nvGraphicFramePr>
          <p:cNvPr id="9" name="Diagram 8">
            <a:extLst>
              <a:ext uri="{FF2B5EF4-FFF2-40B4-BE49-F238E27FC236}">
                <a16:creationId xmlns:a16="http://schemas.microsoft.com/office/drawing/2014/main" id="{75EF0FE4-D05C-4A63-A86E-814425666022}"/>
              </a:ext>
            </a:extLst>
          </p:cNvPr>
          <p:cNvGraphicFramePr/>
          <p:nvPr>
            <p:extLst>
              <p:ext uri="{D42A27DB-BD31-4B8C-83A1-F6EECF244321}">
                <p14:modId xmlns:p14="http://schemas.microsoft.com/office/powerpoint/2010/main" val="1648489094"/>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367209"/>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920</TotalTime>
  <Words>1650</Words>
  <Application>Microsoft Office PowerPoint</Application>
  <PresentationFormat>Widescreen</PresentationFormat>
  <Paragraphs>200</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Tahoma</vt:lpstr>
      <vt:lpstr>Times New Roman</vt:lpstr>
      <vt:lpstr>Wingdings</vt:lpstr>
      <vt:lpstr>Office Theme</vt:lpstr>
      <vt:lpstr>Solo Project: Personal Yoga Application</vt:lpstr>
      <vt:lpstr>The brief</vt:lpstr>
      <vt:lpstr>My solution</vt:lpstr>
      <vt:lpstr>My solution</vt:lpstr>
      <vt:lpstr>My solution</vt:lpstr>
      <vt:lpstr>API development</vt:lpstr>
      <vt:lpstr>Testing: Unit</vt:lpstr>
      <vt:lpstr>Testing: Static</vt:lpstr>
      <vt:lpstr>Front End: JavaScript, HTML and CSS</vt:lpstr>
      <vt:lpstr>Front End: JavaScript, HTML and CSS</vt:lpstr>
      <vt:lpstr>Front End: JavaScript, HTML and CSS</vt:lpstr>
      <vt:lpstr>DevOps and Continuous Integration</vt:lpstr>
      <vt:lpstr>Summary</vt:lpstr>
      <vt:lpstr>Demonstration</vt:lpstr>
      <vt:lpstr>Questions and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BAE Systems PowerPoint Template</dc:title>
  <dc:creator>Allman-Talbot, James (UK Guildford)</dc:creator>
  <cp:lastModifiedBy>Admin</cp:lastModifiedBy>
  <cp:revision>26</cp:revision>
  <dcterms:created xsi:type="dcterms:W3CDTF">2019-06-18T09:28:04Z</dcterms:created>
  <dcterms:modified xsi:type="dcterms:W3CDTF">2019-06-24T08:52:42Z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2018-07-19T00:00:00Z</vt:filetime>
  </property>
  <property fmtid="{D5CDD505-2E9C-101B-9397-08002B2CF9AE}" pid="3" name="Creator">
    <vt:lpwstr>Acrobat PDFMaker 17 for PowerPoint</vt:lpwstr>
  </property>
  <property fmtid="{D5CDD505-2E9C-101B-9397-08002B2CF9AE}" pid="4" name="LastSaved">
    <vt:filetime>2019-06-18T00:00:00Z</vt:filetime>
  </property>
</Properties>
</file>